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</p:sldIdLst>
  <p:sldSz cx="18288000" cy="10287000"/>
  <p:notesSz cx="6858000" cy="9144000"/>
  <p:embeddedFontLst>
    <p:embeddedFont>
      <p:font typeface="Buendia Bold" panose="020B0604020202020204" charset="0"/>
      <p:regular r:id="rId5"/>
    </p:embeddedFont>
    <p:embeddedFont>
      <p:font typeface="Buendia Medium" panose="020B0604020202020204" charset="0"/>
      <p:regular r:id="rId6"/>
    </p:embeddedFont>
    <p:embeddedFont>
      <p:font typeface="DK Uncle Edward" panose="020B0604020202020204" charset="0"/>
      <p:regular r:id="rId7"/>
    </p:embeddedFont>
    <p:embeddedFont>
      <p:font typeface="Greycliff CF Medium" panose="020B0604020202020204" charset="0"/>
      <p:regular r:id="rId8"/>
    </p:embeddedFont>
    <p:embeddedFont>
      <p:font typeface="Greycliff CF Ultra-Bold" panose="020B0604020202020204" charset="0"/>
      <p:regular r:id="rId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26" d="100"/>
          <a:sy n="26" d="100"/>
        </p:scale>
        <p:origin x="1120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4.fntdata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font" Target="fonts/font3.fntdata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viewProps" Target="viewProps.xml"/><Relationship Id="rId5" Type="http://schemas.openxmlformats.org/officeDocument/2006/relationships/font" Target="fonts/font1.fntdata"/><Relationship Id="rId15" Type="http://schemas.openxmlformats.org/officeDocument/2006/relationships/customXml" Target="../customXml/item2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5.fntdata"/><Relationship Id="rId14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829158" y="5008507"/>
            <a:ext cx="4679843" cy="897407"/>
            <a:chOff x="0" y="0"/>
            <a:chExt cx="1232551" cy="2363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32551" cy="236354"/>
            </a:xfrm>
            <a:custGeom>
              <a:avLst/>
              <a:gdLst/>
              <a:ahLst/>
              <a:cxnLst/>
              <a:rect l="l" t="t" r="r" b="b"/>
              <a:pathLst>
                <a:path w="1232551" h="236354">
                  <a:moveTo>
                    <a:pt x="84370" y="0"/>
                  </a:moveTo>
                  <a:lnTo>
                    <a:pt x="1148181" y="0"/>
                  </a:lnTo>
                  <a:cubicBezTo>
                    <a:pt x="1170558" y="0"/>
                    <a:pt x="1192018" y="8889"/>
                    <a:pt x="1207840" y="24711"/>
                  </a:cubicBezTo>
                  <a:cubicBezTo>
                    <a:pt x="1223662" y="40534"/>
                    <a:pt x="1232551" y="61994"/>
                    <a:pt x="1232551" y="84370"/>
                  </a:cubicBezTo>
                  <a:lnTo>
                    <a:pt x="1232551" y="151984"/>
                  </a:lnTo>
                  <a:cubicBezTo>
                    <a:pt x="1232551" y="174360"/>
                    <a:pt x="1223662" y="195820"/>
                    <a:pt x="1207840" y="211643"/>
                  </a:cubicBezTo>
                  <a:cubicBezTo>
                    <a:pt x="1192018" y="227465"/>
                    <a:pt x="1170558" y="236354"/>
                    <a:pt x="1148181" y="236354"/>
                  </a:cubicBezTo>
                  <a:lnTo>
                    <a:pt x="84370" y="236354"/>
                  </a:lnTo>
                  <a:cubicBezTo>
                    <a:pt x="61994" y="236354"/>
                    <a:pt x="40534" y="227465"/>
                    <a:pt x="24711" y="211643"/>
                  </a:cubicBezTo>
                  <a:cubicBezTo>
                    <a:pt x="8889" y="195820"/>
                    <a:pt x="0" y="174360"/>
                    <a:pt x="0" y="151984"/>
                  </a:cubicBezTo>
                  <a:lnTo>
                    <a:pt x="0" y="84370"/>
                  </a:lnTo>
                  <a:cubicBezTo>
                    <a:pt x="0" y="61994"/>
                    <a:pt x="8889" y="40534"/>
                    <a:pt x="24711" y="24711"/>
                  </a:cubicBezTo>
                  <a:cubicBezTo>
                    <a:pt x="40534" y="8889"/>
                    <a:pt x="61994" y="0"/>
                    <a:pt x="84370" y="0"/>
                  </a:cubicBezTo>
                  <a:close/>
                </a:path>
              </a:pathLst>
            </a:custGeom>
            <a:solidFill>
              <a:srgbClr val="EA554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1232551" cy="2363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40577" y="2673505"/>
            <a:ext cx="10000192" cy="7070526"/>
          </a:xfrm>
          <a:custGeom>
            <a:avLst/>
            <a:gdLst/>
            <a:ahLst/>
            <a:cxnLst/>
            <a:rect l="l" t="t" r="r" b="b"/>
            <a:pathLst>
              <a:path w="10000192" h="7070526">
                <a:moveTo>
                  <a:pt x="0" y="0"/>
                </a:moveTo>
                <a:lnTo>
                  <a:pt x="10000193" y="0"/>
                </a:lnTo>
                <a:lnTo>
                  <a:pt x="10000193" y="7070526"/>
                </a:lnTo>
                <a:lnTo>
                  <a:pt x="0" y="70705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6" name="Group 6"/>
          <p:cNvGrpSpPr/>
          <p:nvPr/>
        </p:nvGrpSpPr>
        <p:grpSpPr>
          <a:xfrm>
            <a:off x="8632692" y="3933823"/>
            <a:ext cx="7333689" cy="844395"/>
            <a:chOff x="0" y="0"/>
            <a:chExt cx="1931507" cy="22239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31507" cy="222392"/>
            </a:xfrm>
            <a:custGeom>
              <a:avLst/>
              <a:gdLst/>
              <a:ahLst/>
              <a:cxnLst/>
              <a:rect l="l" t="t" r="r" b="b"/>
              <a:pathLst>
                <a:path w="1931507" h="222392">
                  <a:moveTo>
                    <a:pt x="53839" y="0"/>
                  </a:moveTo>
                  <a:lnTo>
                    <a:pt x="1877668" y="0"/>
                  </a:lnTo>
                  <a:cubicBezTo>
                    <a:pt x="1891947" y="0"/>
                    <a:pt x="1905641" y="5672"/>
                    <a:pt x="1915738" y="15769"/>
                  </a:cubicBezTo>
                  <a:cubicBezTo>
                    <a:pt x="1925834" y="25866"/>
                    <a:pt x="1931507" y="39560"/>
                    <a:pt x="1931507" y="53839"/>
                  </a:cubicBezTo>
                  <a:lnTo>
                    <a:pt x="1931507" y="168553"/>
                  </a:lnTo>
                  <a:cubicBezTo>
                    <a:pt x="1931507" y="198288"/>
                    <a:pt x="1907402" y="222392"/>
                    <a:pt x="1877668" y="222392"/>
                  </a:cubicBezTo>
                  <a:lnTo>
                    <a:pt x="53839" y="222392"/>
                  </a:lnTo>
                  <a:cubicBezTo>
                    <a:pt x="24105" y="222392"/>
                    <a:pt x="0" y="198288"/>
                    <a:pt x="0" y="168553"/>
                  </a:cubicBezTo>
                  <a:lnTo>
                    <a:pt x="0" y="53839"/>
                  </a:lnTo>
                  <a:cubicBezTo>
                    <a:pt x="0" y="24105"/>
                    <a:pt x="24105" y="0"/>
                    <a:pt x="53839" y="0"/>
                  </a:cubicBezTo>
                  <a:close/>
                </a:path>
              </a:pathLst>
            </a:custGeom>
            <a:solidFill>
              <a:srgbClr val="EA554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1931507" cy="2223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4818880">
            <a:off x="12521526" y="7417660"/>
            <a:ext cx="1295108" cy="365868"/>
          </a:xfrm>
          <a:custGeom>
            <a:avLst/>
            <a:gdLst/>
            <a:ahLst/>
            <a:cxnLst/>
            <a:rect l="l" t="t" r="r" b="b"/>
            <a:pathLst>
              <a:path w="1295108" h="365868">
                <a:moveTo>
                  <a:pt x="0" y="0"/>
                </a:moveTo>
                <a:lnTo>
                  <a:pt x="1295108" y="0"/>
                </a:lnTo>
                <a:lnTo>
                  <a:pt x="1295108" y="365868"/>
                </a:lnTo>
                <a:lnTo>
                  <a:pt x="0" y="3658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0" name="TextBox 10"/>
          <p:cNvSpPr txBox="1"/>
          <p:nvPr/>
        </p:nvSpPr>
        <p:spPr>
          <a:xfrm>
            <a:off x="8632692" y="542969"/>
            <a:ext cx="7924949" cy="1790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59"/>
              </a:lnSpc>
            </a:pPr>
            <a:r>
              <a:rPr lang="en-US" sz="9399" b="1">
                <a:solidFill>
                  <a:srgbClr val="8A86C0"/>
                </a:solidFill>
                <a:latin typeface="Buendia Bold"/>
                <a:ea typeface="Buendia Bold"/>
                <a:cs typeface="Buendia Bold"/>
                <a:sym typeface="Buendia Bold"/>
              </a:rPr>
              <a:t>Van je leven je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44000" y="3910221"/>
            <a:ext cx="6050161" cy="857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 b="1">
                <a:solidFill>
                  <a:srgbClr val="FFEFDB"/>
                </a:solidFill>
                <a:latin typeface="Greycliff CF Ultra-Bold"/>
                <a:ea typeface="Greycliff CF Ultra-Bold"/>
                <a:cs typeface="Greycliff CF Ultra-Bold"/>
                <a:sym typeface="Greycliff CF Ultra-Bold"/>
              </a:rPr>
              <a:t>Word gezinshuisouder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6826" y="5025238"/>
            <a:ext cx="3764505" cy="7671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 b="1" dirty="0">
                <a:solidFill>
                  <a:srgbClr val="FFEFDB"/>
                </a:solidFill>
                <a:latin typeface="Greycliff CF Ultra-Bold"/>
                <a:ea typeface="Greycliff CF Ultra-Bold"/>
                <a:cs typeface="Greycliff CF Ultra-Bold"/>
                <a:sym typeface="Greycliff CF Ultra-Bold"/>
              </a:rPr>
              <a:t>in De Glind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793406" y="8945836"/>
            <a:ext cx="5375672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 dirty="0">
                <a:solidFill>
                  <a:srgbClr val="8A86C0"/>
                </a:solidFill>
                <a:latin typeface="Buendia Bold"/>
                <a:ea typeface="Buendia Bold"/>
                <a:cs typeface="Buendia Bold"/>
                <a:sym typeface="Buendia Bold"/>
              </a:rPr>
              <a:t>www.zorgindeglind.nl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378207" y="6244528"/>
            <a:ext cx="3989933" cy="72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>
                <a:solidFill>
                  <a:srgbClr val="3D4675"/>
                </a:solidFill>
                <a:latin typeface="DK Uncle Edward"/>
                <a:ea typeface="DK Uncle Edward"/>
                <a:cs typeface="DK Uncle Edward"/>
                <a:sym typeface="DK Uncle Edward"/>
              </a:rPr>
              <a:t>Download het e-book</a:t>
            </a:r>
            <a:r>
              <a:rPr lang="en-US" sz="4200" dirty="0">
                <a:solidFill>
                  <a:srgbClr val="000000"/>
                </a:solidFill>
                <a:latin typeface="DK Uncle Edward"/>
                <a:ea typeface="DK Uncle Edward"/>
                <a:cs typeface="DK Uncle Edward"/>
                <a:sym typeface="DK Uncle Edward"/>
              </a:rPr>
              <a:t>!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933548" y="1781794"/>
            <a:ext cx="7323237" cy="1790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59"/>
              </a:lnSpc>
            </a:pPr>
            <a:r>
              <a:rPr lang="en-US" sz="9399" b="1">
                <a:solidFill>
                  <a:srgbClr val="8A86C0"/>
                </a:solidFill>
                <a:latin typeface="Buendia Bold"/>
                <a:ea typeface="Buendia Bold"/>
                <a:cs typeface="Buendia Bold"/>
                <a:sym typeface="Buendia Bold"/>
              </a:rPr>
              <a:t>werk maken?</a:t>
            </a:r>
          </a:p>
        </p:txBody>
      </p:sp>
      <p:pic>
        <p:nvPicPr>
          <p:cNvPr id="17" name="Afbeelding 16" descr="Afbeelding met patroon, Graphics, plein, ontwerp&#10;&#10;Automatisch gegenereerde beschrijving">
            <a:extLst>
              <a:ext uri="{FF2B5EF4-FFF2-40B4-BE49-F238E27FC236}">
                <a16:creationId xmlns:a16="http://schemas.microsoft.com/office/drawing/2014/main" id="{406E044F-5E4A-805B-86F5-4203792E2E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2398" y="7305137"/>
            <a:ext cx="2803525" cy="280352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379272" y="843356"/>
            <a:ext cx="10908728" cy="7715095"/>
          </a:xfrm>
          <a:custGeom>
            <a:avLst/>
            <a:gdLst/>
            <a:ahLst/>
            <a:cxnLst/>
            <a:rect l="l" t="t" r="r" b="b"/>
            <a:pathLst>
              <a:path w="10908728" h="7715095">
                <a:moveTo>
                  <a:pt x="0" y="0"/>
                </a:moveTo>
                <a:lnTo>
                  <a:pt x="10908728" y="0"/>
                </a:lnTo>
                <a:lnTo>
                  <a:pt x="10908728" y="7715095"/>
                </a:lnTo>
                <a:lnTo>
                  <a:pt x="0" y="77150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" name="TextBox 3"/>
          <p:cNvSpPr txBox="1"/>
          <p:nvPr/>
        </p:nvSpPr>
        <p:spPr>
          <a:xfrm>
            <a:off x="795933" y="1101966"/>
            <a:ext cx="7983289" cy="764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4399">
                <a:solidFill>
                  <a:srgbClr val="8A86C0"/>
                </a:solidFill>
                <a:latin typeface="DK Uncle Edward"/>
                <a:ea typeface="DK Uncle Edward"/>
                <a:cs typeface="DK Uncle Edward"/>
                <a:sym typeface="DK Uncle Edward"/>
              </a:rPr>
              <a:t>“Een roeping die veel meer is dan een baan”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354985" y="1926840"/>
            <a:ext cx="3424238" cy="453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1">
                <a:solidFill>
                  <a:srgbClr val="EA5540"/>
                </a:solidFill>
                <a:latin typeface="Greycliff CF Medium"/>
                <a:ea typeface="Greycliff CF Medium"/>
                <a:cs typeface="Greycliff CF Medium"/>
                <a:sym typeface="Greycliff CF Medium"/>
              </a:rPr>
              <a:t>gezinshuisouder Martine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6506611"/>
            <a:ext cx="15860316" cy="2594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 algn="l">
              <a:lnSpc>
                <a:spcPts val="5040"/>
              </a:lnSpc>
              <a:buFont typeface="Arial"/>
              <a:buChar char="•"/>
            </a:pPr>
            <a:r>
              <a:rPr lang="en-US" sz="3600" b="1">
                <a:solidFill>
                  <a:srgbClr val="8A86C0"/>
                </a:solidFill>
                <a:latin typeface="Buendia Medium"/>
                <a:ea typeface="Buendia Medium"/>
                <a:cs typeface="Buendia Medium"/>
                <a:sym typeface="Buendia Medium"/>
              </a:rPr>
              <a:t>Bied je kwetsbare kinderen een thuis en toekomst</a:t>
            </a:r>
          </a:p>
          <a:p>
            <a:pPr marL="777240" lvl="1" indent="-388620" algn="l">
              <a:lnSpc>
                <a:spcPts val="5040"/>
              </a:lnSpc>
              <a:buFont typeface="Arial"/>
              <a:buChar char="•"/>
            </a:pPr>
            <a:r>
              <a:rPr lang="en-US" sz="3600" b="1">
                <a:solidFill>
                  <a:srgbClr val="8A86C0"/>
                </a:solidFill>
                <a:latin typeface="Buendia Medium"/>
                <a:ea typeface="Buendia Medium"/>
                <a:cs typeface="Buendia Medium"/>
                <a:sym typeface="Buendia Medium"/>
              </a:rPr>
              <a:t>Combineer je zorg met persoonlijke passie</a:t>
            </a:r>
          </a:p>
          <a:p>
            <a:pPr marL="777240" lvl="1" indent="-388620" algn="l">
              <a:lnSpc>
                <a:spcPts val="5040"/>
              </a:lnSpc>
              <a:buFont typeface="Arial"/>
              <a:buChar char="•"/>
            </a:pPr>
            <a:r>
              <a:rPr lang="en-US" sz="3600" b="1">
                <a:solidFill>
                  <a:srgbClr val="8A86C0"/>
                </a:solidFill>
                <a:latin typeface="Buendia Medium"/>
                <a:ea typeface="Buendia Medium"/>
                <a:cs typeface="Buendia Medium"/>
                <a:sym typeface="Buendia Medium"/>
              </a:rPr>
              <a:t>Woon je in een uniek dorp met 25 gezinshuizen nabij Amersfoort</a:t>
            </a:r>
          </a:p>
          <a:p>
            <a:pPr marL="777240" lvl="1" indent="-388620" algn="l">
              <a:lnSpc>
                <a:spcPts val="5040"/>
              </a:lnSpc>
              <a:buFont typeface="Arial"/>
              <a:buChar char="•"/>
            </a:pPr>
            <a:r>
              <a:rPr lang="en-US" sz="3600" b="1">
                <a:solidFill>
                  <a:srgbClr val="8A86C0"/>
                </a:solidFill>
                <a:latin typeface="Buendia Medium"/>
                <a:ea typeface="Buendia Medium"/>
                <a:cs typeface="Buendia Medium"/>
                <a:sym typeface="Buendia Medium"/>
              </a:rPr>
              <a:t>Maak je deel uit van een hechte gemeenschap met professionele ondersteuning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-2820678" y="5642661"/>
            <a:ext cx="15860316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EA5540"/>
                </a:solidFill>
                <a:latin typeface="Buendia Bold"/>
                <a:ea typeface="Buendia Bold"/>
                <a:cs typeface="Buendia Bold"/>
                <a:sym typeface="Buendia Bold"/>
              </a:rPr>
              <a:t>Als gezinshuisouder in De Glind: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3827604" y="3067200"/>
            <a:ext cx="10632793" cy="59809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</a:ln>
        </p:spPr>
      </p:pic>
      <p:sp>
        <p:nvSpPr>
          <p:cNvPr id="3" name="TextBox 3"/>
          <p:cNvSpPr txBox="1"/>
          <p:nvPr/>
        </p:nvSpPr>
        <p:spPr>
          <a:xfrm>
            <a:off x="1028700" y="1057414"/>
            <a:ext cx="9192816" cy="1541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8A86C0"/>
                </a:solidFill>
                <a:latin typeface="Buendia Bold"/>
                <a:ea typeface="Buendia Bold"/>
                <a:cs typeface="Buendia Bold"/>
                <a:sym typeface="Buendia Bold"/>
              </a:rPr>
              <a:t>Bekijk de informatiefilm en download </a:t>
            </a:r>
          </a:p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8A86C0"/>
                </a:solidFill>
                <a:latin typeface="Buendia Bold"/>
                <a:ea typeface="Buendia Bold"/>
                <a:cs typeface="Buendia Bold"/>
                <a:sym typeface="Buendia Bold"/>
              </a:rPr>
              <a:t>het e-book op www.zorgindeglind.nl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D87ADB49D2BF640940DCC90C81D2C1B" ma:contentTypeVersion="15" ma:contentTypeDescription="Een nieuw document maken." ma:contentTypeScope="" ma:versionID="2263a1b655d1bcbb9f86a0a90daff3ca">
  <xsd:schema xmlns:xsd="http://www.w3.org/2001/XMLSchema" xmlns:xs="http://www.w3.org/2001/XMLSchema" xmlns:p="http://schemas.microsoft.com/office/2006/metadata/properties" xmlns:ns2="451fcd01-21e0-4eec-9ccc-89d4f39f3178" xmlns:ns3="b7e6d53c-b42e-47df-b2ae-acb7386e56d9" targetNamespace="http://schemas.microsoft.com/office/2006/metadata/properties" ma:root="true" ma:fieldsID="15b269ef4814148fd4493a7e23b62d84" ns2:_="" ns3:_="">
    <xsd:import namespace="451fcd01-21e0-4eec-9ccc-89d4f39f3178"/>
    <xsd:import namespace="b7e6d53c-b42e-47df-b2ae-acb7386e56d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1fcd01-21e0-4eec-9ccc-89d4f39f31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Afbeeldingtags" ma:readOnly="false" ma:fieldId="{5cf76f15-5ced-4ddc-b409-7134ff3c332f}" ma:taxonomyMulti="true" ma:sspId="81ecb61a-1475-42ac-808c-0b064a25448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e6d53c-b42e-47df-b2ae-acb7386e56d9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f3448021-2eec-4e83-94cf-19451b3024bb}" ma:internalName="TaxCatchAll" ma:showField="CatchAllData" ma:web="b7e6d53c-b42e-47df-b2ae-acb7386e56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51fcd01-21e0-4eec-9ccc-89d4f39f3178">
      <Terms xmlns="http://schemas.microsoft.com/office/infopath/2007/PartnerControls"/>
    </lcf76f155ced4ddcb4097134ff3c332f>
    <TaxCatchAll xmlns="b7e6d53c-b42e-47df-b2ae-acb7386e56d9" xsi:nil="true"/>
  </documentManagement>
</p:properties>
</file>

<file path=customXml/itemProps1.xml><?xml version="1.0" encoding="utf-8"?>
<ds:datastoreItem xmlns:ds="http://schemas.openxmlformats.org/officeDocument/2006/customXml" ds:itemID="{89FC9A41-D2F2-4AB4-9BEA-39B068B5951F}"/>
</file>

<file path=customXml/itemProps2.xml><?xml version="1.0" encoding="utf-8"?>
<ds:datastoreItem xmlns:ds="http://schemas.openxmlformats.org/officeDocument/2006/customXml" ds:itemID="{729697C3-358E-46CC-836D-C1D65697A64F}"/>
</file>

<file path=customXml/itemProps3.xml><?xml version="1.0" encoding="utf-8"?>
<ds:datastoreItem xmlns:ds="http://schemas.openxmlformats.org/officeDocument/2006/customXml" ds:itemID="{0EDDD84D-7AEE-44D9-B68D-4CFB8A5DC72A}"/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89</Words>
  <Application>Microsoft Office PowerPoint</Application>
  <PresentationFormat>Aangepast</PresentationFormat>
  <Paragraphs>15</Paragraphs>
  <Slides>3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</vt:i4>
      </vt:variant>
    </vt:vector>
  </HeadingPairs>
  <TitlesOfParts>
    <vt:vector size="11" baseType="lpstr">
      <vt:lpstr>Buendia Bold</vt:lpstr>
      <vt:lpstr>Buendia Medium</vt:lpstr>
      <vt:lpstr>Arial</vt:lpstr>
      <vt:lpstr>Greycliff CF Ultra-Bold</vt:lpstr>
      <vt:lpstr>Calibri</vt:lpstr>
      <vt:lpstr>DK Uncle Edward</vt:lpstr>
      <vt:lpstr>Greycliff CF Medium</vt:lpstr>
      <vt:lpstr>Office Theme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Wervinggezinshuisouders Powerpoint</dc:title>
  <dc:creator>Sacha Sluijter</dc:creator>
  <cp:lastModifiedBy>Sacha Sluijter</cp:lastModifiedBy>
  <cp:revision>2</cp:revision>
  <dcterms:created xsi:type="dcterms:W3CDTF">2006-08-16T00:00:00Z</dcterms:created>
  <dcterms:modified xsi:type="dcterms:W3CDTF">2024-12-10T13:13:59Z</dcterms:modified>
  <dc:identifier>DAGY4y9N7o0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0x0101001D87ADB49D2BF640940DCC90C81D2C1B</vt:lpwstr>
  </property>
</Properties>
</file>